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54"/>
  </p:notesMasterIdLst>
  <p:handoutMasterIdLst>
    <p:handoutMasterId r:id="rId55"/>
  </p:handoutMasterIdLst>
  <p:sldIdLst>
    <p:sldId id="322" r:id="rId3"/>
    <p:sldId id="257" r:id="rId4"/>
    <p:sldId id="270" r:id="rId5"/>
    <p:sldId id="261" r:id="rId6"/>
    <p:sldId id="271" r:id="rId7"/>
    <p:sldId id="281" r:id="rId8"/>
    <p:sldId id="279" r:id="rId9"/>
    <p:sldId id="283" r:id="rId10"/>
    <p:sldId id="285" r:id="rId11"/>
    <p:sldId id="286" r:id="rId12"/>
    <p:sldId id="287" r:id="rId13"/>
    <p:sldId id="288" r:id="rId14"/>
    <p:sldId id="299" r:id="rId15"/>
    <p:sldId id="300" r:id="rId16"/>
    <p:sldId id="303" r:id="rId17"/>
    <p:sldId id="301" r:id="rId18"/>
    <p:sldId id="302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24" r:id="rId29"/>
    <p:sldId id="325" r:id="rId30"/>
    <p:sldId id="326" r:id="rId31"/>
    <p:sldId id="327" r:id="rId32"/>
    <p:sldId id="329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1" r:id="rId41"/>
    <p:sldId id="330" r:id="rId42"/>
    <p:sldId id="331" r:id="rId43"/>
    <p:sldId id="332" r:id="rId44"/>
    <p:sldId id="289" r:id="rId45"/>
    <p:sldId id="276" r:id="rId46"/>
    <p:sldId id="291" r:id="rId47"/>
    <p:sldId id="292" r:id="rId48"/>
    <p:sldId id="294" r:id="rId49"/>
    <p:sldId id="295" r:id="rId50"/>
    <p:sldId id="296" r:id="rId51"/>
    <p:sldId id="297" r:id="rId52"/>
    <p:sldId id="29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53" autoAdjust="0"/>
    <p:restoredTop sz="79929" autoAdjust="0"/>
  </p:normalViewPr>
  <p:slideViewPr>
    <p:cSldViewPr snapToGrid="0">
      <p:cViewPr>
        <p:scale>
          <a:sx n="80" d="100"/>
          <a:sy n="80" d="100"/>
        </p:scale>
        <p:origin x="-660" y="1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BCE0C-CD74-4A59-802C-6D2F8C15331A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8501B-77B5-4365-9881-C6E19A3C1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FDEA8-CBB8-46CC-9562-028963DBC55A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BD8E7-1312-41F3-99C4-6DA5AF891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600200"/>
            <a:ext cx="10515600" cy="224028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54659"/>
            <a:ext cx="10515600" cy="1143000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2813" y="4591761"/>
            <a:ext cx="3125787" cy="158044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2813" y="1714500"/>
            <a:ext cx="3125787" cy="2877260"/>
          </a:xfr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101584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Social Media Developer’s Perspective IGDTUW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200"/>
            <a:ext cx="19431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200"/>
            <a:ext cx="7048500" cy="57197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Social Media Developer’s Perspective IGDTUW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115656"/>
            <a:ext cx="11125200" cy="9144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0"/>
          </p:nvPr>
        </p:nvSpPr>
        <p:spPr>
          <a:xfrm>
            <a:off x="1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1"/>
          </p:nvPr>
        </p:nvSpPr>
        <p:spPr>
          <a:xfrm>
            <a:off x="408432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idx="12"/>
          </p:nvPr>
        </p:nvSpPr>
        <p:spPr>
          <a:xfrm>
            <a:off x="816864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374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Social Media Developer’s Perspective IGDTUW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514600"/>
            <a:ext cx="10515600" cy="27432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57800"/>
            <a:ext cx="105156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4495800" cy="44622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14500"/>
            <a:ext cx="4495800" cy="44622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Social Media Developer’s Perspective IGDTUW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481943"/>
            <a:ext cx="4498848" cy="36902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81943"/>
            <a:ext cx="4498848" cy="36902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Social Media Developer’s Perspective IGDTUW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Social Media Developer’s Perspective IGDTUW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1812" y="1714498"/>
            <a:ext cx="3506788" cy="2880360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457200"/>
            <a:ext cx="7242111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51812" y="4590288"/>
            <a:ext cx="3514564" cy="1581912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Social Media Developer’s Perspective IGDTUW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Online Social Media Developer’s Perspective IGDTUW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902525"/>
            <a:ext cx="10515600" cy="2937955"/>
          </a:xfrm>
        </p:spPr>
        <p:txBody>
          <a:bodyPr/>
          <a:lstStyle/>
          <a:p>
            <a:r>
              <a:rPr lang="en-US" sz="6600" b="1" dirty="0" smtClean="0">
                <a:solidFill>
                  <a:schemeClr val="tx1">
                    <a:lumMod val="50000"/>
                  </a:schemeClr>
                </a:solidFill>
              </a:rPr>
              <a:t>DWDM </a:t>
            </a:r>
            <a:r>
              <a:rPr lang="en-US" sz="6600" b="1" dirty="0" smtClean="0">
                <a:solidFill>
                  <a:schemeClr val="tx1">
                    <a:lumMod val="50000"/>
                  </a:schemeClr>
                </a:solidFill>
              </a:rPr>
              <a:t>PROJECT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sz="2800" dirty="0" smtClean="0">
                <a:solidFill>
                  <a:srgbClr val="FF0000"/>
                </a:solidFill>
              </a:rPr>
              <a:t>data mining on recommendation  system)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54659"/>
            <a:ext cx="10515600" cy="2249258"/>
          </a:xfrm>
        </p:spPr>
        <p:txBody>
          <a:bodyPr>
            <a:normAutofit/>
          </a:bodyPr>
          <a:lstStyle/>
          <a:p>
            <a:r>
              <a:rPr lang="en-US" dirty="0" smtClean="0"/>
              <a:t>PRESENTED BY: </a:t>
            </a:r>
          </a:p>
          <a:p>
            <a:r>
              <a:rPr lang="en-US" dirty="0" smtClean="0"/>
              <a:t>NIDHI BHARDWAJ(00701032014)</a:t>
            </a:r>
          </a:p>
          <a:p>
            <a:r>
              <a:rPr lang="en-US" dirty="0"/>
              <a:t>AISHWARYA GUPTA(01901032014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/>
              <a:t>ANAMIKA KATYAL(039010302014)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5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000" dirty="0"/>
              <a:t>Methodology Cont..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4000" b="1" dirty="0"/>
              <a:t>Data Collection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4000" b="1" dirty="0"/>
              <a:t>Data Cleaning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4000" b="1" dirty="0">
                <a:solidFill>
                  <a:schemeClr val="accent6"/>
                </a:solidFill>
              </a:rPr>
              <a:t>Analysis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4000" dirty="0"/>
              <a:t>Results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Social Media Developer’s Perspective IGDTUW</a:t>
            </a:r>
          </a:p>
        </p:txBody>
      </p:sp>
    </p:spTree>
    <p:extLst>
      <p:ext uri="{BB962C8B-B14F-4D97-AF65-F5344CB8AC3E}">
        <p14:creationId xmlns:p14="http://schemas.microsoft.com/office/powerpoint/2010/main" val="179617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b="1" dirty="0">
                <a:solidFill>
                  <a:srgbClr val="87A91B"/>
                </a:solidFill>
              </a:rPr>
              <a:t>Methodology Cont..</a:t>
            </a:r>
            <a:endParaRPr lang="en-IN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419225" y="2286000"/>
            <a:ext cx="4148139" cy="3905059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sz="3600" dirty="0"/>
              <a:t>Extracted relevant tweets from user timeline</a:t>
            </a:r>
          </a:p>
          <a:p>
            <a:pPr lvl="0"/>
            <a:r>
              <a:rPr lang="en-US" sz="3600" dirty="0"/>
              <a:t>Calculated Interest Index of each user</a:t>
            </a:r>
          </a:p>
          <a:p>
            <a:pPr lvl="0"/>
            <a:r>
              <a:rPr lang="en-US" sz="3600" dirty="0"/>
              <a:t>If it crosses previously defined Minimum Interest Index(MII) </a:t>
            </a:r>
          </a:p>
          <a:p>
            <a:pPr lvl="0"/>
            <a:r>
              <a:rPr lang="en-US" sz="3600" dirty="0"/>
              <a:t>Classify user as Relevant user  else Irrelevant user</a:t>
            </a:r>
          </a:p>
          <a:p>
            <a:pPr marL="45720" indent="0" algn="ctr">
              <a:buNone/>
            </a:pPr>
            <a:endParaRPr lang="en-IN" sz="4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Social Media Developer’s Perspective IGDTUW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71875" y="1457325"/>
            <a:ext cx="494347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u="sng" dirty="0"/>
              <a:t>Analysis</a:t>
            </a:r>
          </a:p>
          <a:p>
            <a:endParaRPr lang="en-IN" dirty="0"/>
          </a:p>
        </p:txBody>
      </p:sp>
      <p:pic>
        <p:nvPicPr>
          <p:cNvPr id="3074" name="Picture 2" descr="http://bayanbox.ir/view/8737106791543305409/data-analys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988" y="2503765"/>
            <a:ext cx="4813300" cy="351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47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b="1" dirty="0">
                <a:solidFill>
                  <a:srgbClr val="87A91B"/>
                </a:solidFill>
              </a:rPr>
              <a:t>Methodology Cont..</a:t>
            </a:r>
            <a:endParaRPr lang="en-IN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523999" y="1714500"/>
            <a:ext cx="9491663" cy="4462272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IN" sz="5000" b="1" u="sng" dirty="0"/>
              <a:t>Analysis(2)</a:t>
            </a:r>
          </a:p>
          <a:p>
            <a:pPr marL="45720" indent="0" algn="ctr">
              <a:buNone/>
            </a:pPr>
            <a:endParaRPr lang="en-IN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55600" y="18475015"/>
                <a:ext cx="5128007" cy="960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4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𝑖𝑛𝑡𝑒𝑟𝑒𝑠𝑡</m:t>
                    </m:r>
                    <m:r>
                      <a:rPr lang="en-IN" sz="4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IN" sz="4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𝑖𝑛𝑑𝑒𝑥</m:t>
                    </m:r>
                  </m:oMath>
                </a14:m>
                <a:r>
                  <a:rPr lang="pt-BR" sz="4400" baseline="-25000" dirty="0">
                    <a:solidFill>
                      <a:schemeClr val="tx1"/>
                    </a:solidFill>
                  </a:rPr>
                  <a:t>i</a:t>
                </a:r>
                <a14:m>
                  <m:oMath xmlns:m="http://schemas.openxmlformats.org/officeDocument/2006/math">
                    <m:r>
                      <a:rPr lang="pt-BR" sz="4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4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IN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I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IN" sz="4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nor/>
                          </m:rPr>
                          <a:rPr lang="en-IN" sz="4400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num>
                      <m:den>
                        <m:r>
                          <a:rPr lang="en-IN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4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en-IN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600" y="18475015"/>
                <a:ext cx="5128007" cy="960328"/>
              </a:xfrm>
              <a:prstGeom prst="rect">
                <a:avLst/>
              </a:prstGeom>
              <a:blipFill>
                <a:blip r:embed="rId2"/>
                <a:stretch>
                  <a:fillRect b="-178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18" descr="formul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1" y="2477996"/>
            <a:ext cx="9415463" cy="3813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Social Media Developer’s Perspective IGDTUW</a:t>
            </a:r>
          </a:p>
        </p:txBody>
      </p:sp>
    </p:spTree>
    <p:extLst>
      <p:ext uri="{BB962C8B-B14F-4D97-AF65-F5344CB8AC3E}">
        <p14:creationId xmlns:p14="http://schemas.microsoft.com/office/powerpoint/2010/main" val="354337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b="1" dirty="0"/>
              <a:t>Methodology Cont.…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1111" y="1600200"/>
            <a:ext cx="9589061" cy="380047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Social Media Developer’s Perspective IGDTUW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57350" y="5600700"/>
            <a:ext cx="8886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Control Flow Diagram</a:t>
            </a:r>
          </a:p>
        </p:txBody>
      </p:sp>
    </p:spTree>
    <p:extLst>
      <p:ext uri="{BB962C8B-B14F-4D97-AF65-F5344CB8AC3E}">
        <p14:creationId xmlns:p14="http://schemas.microsoft.com/office/powerpoint/2010/main" val="349321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93078"/>
            <a:ext cx="10515600" cy="2180492"/>
          </a:xfrm>
        </p:spPr>
        <p:txBody>
          <a:bodyPr/>
          <a:lstStyle/>
          <a:p>
            <a:r>
              <a:rPr lang="en-US" sz="6000" dirty="0" smtClean="0"/>
              <a:t>Algorithms used for analysis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934308"/>
            <a:ext cx="10515600" cy="4237892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endParaRPr lang="en-US" dirty="0" smtClean="0"/>
          </a:p>
          <a:p>
            <a:pPr marL="342900" indent="-342900">
              <a:buFont typeface="Wingdings" pitchFamily="2" charset="2"/>
              <a:buChar char="Ø"/>
            </a:pPr>
            <a:r>
              <a:rPr lang="en-US" sz="4000" b="1" dirty="0" smtClean="0"/>
              <a:t>Naive Bayes </a:t>
            </a:r>
            <a:r>
              <a:rPr lang="en-US" sz="4000" b="1" dirty="0"/>
              <a:t>classification algorithm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4000" b="1" dirty="0"/>
              <a:t>logistic classifier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4000" b="1" dirty="0" smtClean="0"/>
              <a:t>J-48 algorithm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4000" b="1" dirty="0" smtClean="0"/>
              <a:t>Decision table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4000" b="1" dirty="0" smtClean="0"/>
              <a:t>Simple k-means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dirty="0" smtClean="0"/>
          </a:p>
          <a:p>
            <a:pPr marL="342900" indent="-34290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1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/>
              <a:t>                   NAÏVE </a:t>
            </a:r>
            <a:r>
              <a:rPr lang="en-US" sz="3600" b="1" dirty="0"/>
              <a:t>Bayes algorithm</a:t>
            </a:r>
            <a:br>
              <a:rPr lang="en-US" sz="3600" b="1" dirty="0"/>
            </a:br>
            <a:r>
              <a:rPr lang="en-US" sz="2000" b="1" dirty="0" smtClean="0"/>
              <a:t>                                           </a:t>
            </a:r>
            <a:r>
              <a:rPr lang="en-US" sz="2400" b="1" dirty="0" smtClean="0"/>
              <a:t>implementation  on weka</a:t>
            </a:r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36699" y="6601556"/>
            <a:ext cx="6491381" cy="228600"/>
          </a:xfrm>
        </p:spPr>
        <p:txBody>
          <a:bodyPr/>
          <a:lstStyle/>
          <a:p>
            <a:r>
              <a:rPr lang="en-US" smtClean="0"/>
              <a:t>Online Social Media Developer’s Perspective IGDTUW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1467101"/>
            <a:ext cx="8699500" cy="489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600825"/>
            <a:ext cx="6491288" cy="228600"/>
          </a:xfrm>
        </p:spPr>
        <p:txBody>
          <a:bodyPr/>
          <a:lstStyle/>
          <a:p>
            <a:r>
              <a:rPr lang="en-US" smtClean="0"/>
              <a:t>Online Social Media Developer’s Perspective IGDTUW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9"/>
          <a:stretch/>
        </p:blipFill>
        <p:spPr>
          <a:xfrm>
            <a:off x="508000" y="687473"/>
            <a:ext cx="10058400" cy="538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5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4859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     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4000" b="1" dirty="0" smtClean="0"/>
              <a:t> </a:t>
            </a:r>
            <a:br>
              <a:rPr lang="en-US" sz="4000" b="1" dirty="0" smtClean="0"/>
            </a:b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4000" b="1" dirty="0" smtClean="0"/>
              <a:t>                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Online Social Media Developer’s Perspective IGDTUW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39" b="5839"/>
          <a:stretch/>
        </p:blipFill>
        <p:spPr>
          <a:xfrm>
            <a:off x="1701800" y="458873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7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Online Social Media Developer’s Perspective IGDTUW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2"/>
          <a:stretch/>
        </p:blipFill>
        <p:spPr>
          <a:xfrm>
            <a:off x="1104900" y="382673"/>
            <a:ext cx="10668000" cy="564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2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result from naïve Bayes classification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Total Instances=9134, Classification based on class label=YES/NO, whether a person can be suggested to an NGO of a particular category.</a:t>
            </a:r>
          </a:p>
          <a:p>
            <a:r>
              <a:rPr lang="en-US" dirty="0" smtClean="0"/>
              <a:t>Correctly classified instances=8176   ,89.5117%</a:t>
            </a:r>
          </a:p>
          <a:p>
            <a:r>
              <a:rPr lang="en-US" dirty="0" smtClean="0"/>
              <a:t>Incorrectly classified instances=958 ,10.4883%</a:t>
            </a:r>
          </a:p>
          <a:p>
            <a:r>
              <a:rPr lang="en-US" dirty="0" smtClean="0"/>
              <a:t>Mean absolute error=0.1283</a:t>
            </a:r>
          </a:p>
          <a:p>
            <a:r>
              <a:rPr lang="en-US" dirty="0" smtClean="0"/>
              <a:t>Root Mean Squared </a:t>
            </a:r>
            <a:r>
              <a:rPr lang="en-US" dirty="0" smtClean="0"/>
              <a:t>error=0.2601</a:t>
            </a:r>
          </a:p>
          <a:p>
            <a:r>
              <a:rPr lang="en-US" b="1" dirty="0"/>
              <a:t>=== Confusion Matrix ===</a:t>
            </a:r>
          </a:p>
          <a:p>
            <a:endParaRPr lang="en-US" b="1" dirty="0"/>
          </a:p>
          <a:p>
            <a:r>
              <a:rPr lang="en-US" b="1" dirty="0"/>
              <a:t>    a    b   &lt;-- classified as</a:t>
            </a:r>
          </a:p>
          <a:p>
            <a:r>
              <a:rPr lang="en-US" b="1" dirty="0"/>
              <a:t> 2501  910 |    a = yes</a:t>
            </a:r>
          </a:p>
          <a:p>
            <a:r>
              <a:rPr lang="en-US" b="1" dirty="0"/>
              <a:t>   48 5675 |    b = no</a:t>
            </a:r>
          </a:p>
          <a:p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Online Social Media Developer’s Perspective IGDTUW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9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Overview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Background</a:t>
            </a:r>
            <a:r>
              <a:rPr lang="en-US" dirty="0"/>
              <a:t> </a:t>
            </a:r>
          </a:p>
          <a:p>
            <a:r>
              <a:rPr lang="en-US" sz="4000" dirty="0"/>
              <a:t>Objective</a:t>
            </a:r>
            <a:endParaRPr lang="en-US" sz="3600" dirty="0"/>
          </a:p>
          <a:p>
            <a:r>
              <a:rPr lang="en-US" sz="4000" dirty="0"/>
              <a:t>Methodology</a:t>
            </a:r>
          </a:p>
          <a:p>
            <a:r>
              <a:rPr lang="en-US" sz="4000" dirty="0"/>
              <a:t>Results</a:t>
            </a:r>
          </a:p>
          <a:p>
            <a:r>
              <a:rPr lang="en-US" sz="4000" dirty="0"/>
              <a:t>Demonstration</a:t>
            </a:r>
          </a:p>
          <a:p>
            <a:pPr marL="45720" indent="0">
              <a:buNone/>
            </a:pPr>
            <a:endParaRPr lang="en-US" sz="4000" dirty="0"/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Social Media Developer’s Perspective IGDTUW</a:t>
            </a:r>
          </a:p>
        </p:txBody>
      </p:sp>
    </p:spTree>
    <p:extLst>
      <p:ext uri="{BB962C8B-B14F-4D97-AF65-F5344CB8AC3E}">
        <p14:creationId xmlns:p14="http://schemas.microsoft.com/office/powerpoint/2010/main" val="28369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                  </a:t>
            </a:r>
            <a:r>
              <a:rPr lang="en-US" sz="4900" b="1" dirty="0" smtClean="0"/>
              <a:t>LOGISTIC CLASSIFIER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Online Social Media Developer’s Perspective IGDTUW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0"/>
          <a:stretch/>
        </p:blipFill>
        <p:spPr>
          <a:xfrm>
            <a:off x="1943100" y="1063675"/>
            <a:ext cx="9664700" cy="515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2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0" y="6600825"/>
            <a:ext cx="6491288" cy="228600"/>
          </a:xfrm>
        </p:spPr>
        <p:txBody>
          <a:bodyPr/>
          <a:lstStyle/>
          <a:p>
            <a:r>
              <a:rPr lang="en-US" smtClean="0"/>
              <a:t>Online Social Media Developer’s Perspective IGDTUW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" t="-7443" r="20" b="5691"/>
          <a:stretch/>
        </p:blipFill>
        <p:spPr>
          <a:xfrm>
            <a:off x="1407617" y="141372"/>
            <a:ext cx="10500819" cy="590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9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7"/>
          <a:stretch/>
        </p:blipFill>
        <p:spPr>
          <a:xfrm>
            <a:off x="914400" y="515171"/>
            <a:ext cx="10718800" cy="56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4"/>
          <a:stretch/>
        </p:blipFill>
        <p:spPr>
          <a:xfrm>
            <a:off x="574380" y="317501"/>
            <a:ext cx="1122392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6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2"/>
          <a:stretch/>
        </p:blipFill>
        <p:spPr>
          <a:xfrm>
            <a:off x="1079500" y="457201"/>
            <a:ext cx="105156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RESULT OF LOGISTIC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Total Instances=9135</a:t>
            </a:r>
          </a:p>
          <a:p>
            <a:r>
              <a:rPr lang="en-US" dirty="0" smtClean="0"/>
              <a:t>Correctly Classified Instances=9132  i.e.=99.9781%</a:t>
            </a:r>
          </a:p>
          <a:p>
            <a:r>
              <a:rPr lang="en-US" dirty="0" smtClean="0"/>
              <a:t>Incorrectly Classified Instances=2  i.e.=0.0219%</a:t>
            </a:r>
          </a:p>
          <a:p>
            <a:r>
              <a:rPr lang="en-US" dirty="0" smtClean="0"/>
              <a:t>Mean absolute error= 0.0008</a:t>
            </a:r>
          </a:p>
          <a:p>
            <a:r>
              <a:rPr lang="en-US" dirty="0" smtClean="0"/>
              <a:t>Root Mean Squared error= 0.0157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23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</a:t>
            </a:r>
            <a:r>
              <a:rPr lang="en-US" sz="4000" b="1" dirty="0" smtClean="0"/>
              <a:t>J-48 ALGORITHM</a:t>
            </a:r>
            <a:endParaRPr lang="en-US" sz="40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J-48 ALGORITHM  implemented for the class label suggested =YES/NO</a:t>
            </a:r>
          </a:p>
          <a:p>
            <a:r>
              <a:rPr lang="en-US" dirty="0" smtClean="0"/>
              <a:t>SUGGESTED class label is analyzed for the categories CHILD &amp; HEALTH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Online Social Media Developer’s Perspective IGDTUW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399" y="3262106"/>
            <a:ext cx="6391275" cy="290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1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j-48 on class label suggested=YES/NO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Online Social Media Developer’s Perspective IGDTUW</a:t>
            </a:r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8"/>
          <a:stretch/>
        </p:blipFill>
        <p:spPr bwMode="auto">
          <a:xfrm>
            <a:off x="914398" y="1282534"/>
            <a:ext cx="9999023" cy="5248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197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5"/>
          <a:stretch/>
        </p:blipFill>
        <p:spPr bwMode="auto">
          <a:xfrm>
            <a:off x="415636" y="237508"/>
            <a:ext cx="11495313" cy="5795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169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6"/>
          <a:stretch/>
        </p:blipFill>
        <p:spPr bwMode="auto">
          <a:xfrm>
            <a:off x="570535" y="368135"/>
            <a:ext cx="10319137" cy="6282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81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714500"/>
            <a:ext cx="9144000" cy="3228975"/>
          </a:xfrm>
        </p:spPr>
        <p:txBody>
          <a:bodyPr>
            <a:normAutofit/>
          </a:bodyPr>
          <a:lstStyle/>
          <a:p>
            <a:pPr marL="457200" indent="-457200" defTabSz="4389438" eaLnBrk="0" hangingPunct="0">
              <a:lnSpc>
                <a:spcPct val="95000"/>
              </a:lnSpc>
              <a:buFont typeface="Wingdings" pitchFamily="2" charset="2"/>
              <a:buChar char="§"/>
              <a:defRPr/>
            </a:pPr>
            <a:r>
              <a:rPr lang="en-US" sz="3600" dirty="0">
                <a:solidFill>
                  <a:schemeClr val="tx2"/>
                </a:solidFill>
              </a:rPr>
              <a:t>Social media platforms are increasingly popular and widely used. </a:t>
            </a:r>
          </a:p>
          <a:p>
            <a:pPr marL="457200" indent="-457200" defTabSz="4389438" eaLnBrk="0" hangingPunct="0">
              <a:lnSpc>
                <a:spcPct val="95000"/>
              </a:lnSpc>
              <a:buFont typeface="Wingdings" pitchFamily="2" charset="2"/>
              <a:buChar char="§"/>
              <a:defRPr/>
            </a:pPr>
            <a:r>
              <a:rPr lang="en-US" sz="3600" dirty="0">
                <a:solidFill>
                  <a:schemeClr val="tx2"/>
                </a:solidFill>
              </a:rPr>
              <a:t>It is a platform where people share their thoughts and emotions.</a:t>
            </a:r>
          </a:p>
          <a:p>
            <a:pPr marL="457200" indent="-457200" defTabSz="4389438" eaLnBrk="0" hangingPunct="0">
              <a:lnSpc>
                <a:spcPct val="95000"/>
              </a:lnSpc>
              <a:buFont typeface="Wingdings" pitchFamily="2" charset="2"/>
              <a:buChar char="§"/>
              <a:defRPr/>
            </a:pPr>
            <a:r>
              <a:rPr lang="en-US" sz="3600" dirty="0">
                <a:solidFill>
                  <a:schemeClr val="tx2"/>
                </a:solidFill>
              </a:rPr>
              <a:t>Online Social Media Platform used </a:t>
            </a:r>
            <a:r>
              <a:rPr lang="en-US" sz="3600">
                <a:solidFill>
                  <a:schemeClr val="tx2"/>
                </a:solidFill>
              </a:rPr>
              <a:t>: </a:t>
            </a:r>
            <a:r>
              <a:rPr lang="en-US" sz="3600" smtClean="0">
                <a:solidFill>
                  <a:schemeClr val="tx2"/>
                </a:solidFill>
              </a:rPr>
              <a:t>Twitter</a:t>
            </a:r>
            <a:endParaRPr lang="en-US" sz="3600" dirty="0">
              <a:solidFill>
                <a:schemeClr val="tx2"/>
              </a:solidFill>
            </a:endParaRP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Social Media Developer’s Perspective IGDTUW</a:t>
            </a:r>
          </a:p>
        </p:txBody>
      </p:sp>
    </p:spTree>
    <p:extLst>
      <p:ext uri="{BB962C8B-B14F-4D97-AF65-F5344CB8AC3E}">
        <p14:creationId xmlns:p14="http://schemas.microsoft.com/office/powerpoint/2010/main" val="151459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9"/>
          <a:stretch/>
        </p:blipFill>
        <p:spPr bwMode="auto">
          <a:xfrm>
            <a:off x="1104405" y="114300"/>
            <a:ext cx="10509662" cy="6345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136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J-48 TREE FOR SUGGESTED=YES/NO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Online Social Media Developer’s Perspective IGDTUW</a:t>
            </a:r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5"/>
          <a:stretch/>
        </p:blipFill>
        <p:spPr bwMode="auto">
          <a:xfrm>
            <a:off x="855023" y="1834738"/>
            <a:ext cx="10901548" cy="3924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79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 smtClean="0"/>
              <a:t>                       DECISION TABLE</a:t>
            </a:r>
            <a:br>
              <a:rPr lang="en-US" sz="4000" b="1" dirty="0" smtClean="0"/>
            </a:br>
            <a:endParaRPr lang="en-US" sz="40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Online Social Media Developer’s Perspective IGDTUW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523999"/>
            <a:ext cx="10058400" cy="486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9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600825"/>
            <a:ext cx="6491288" cy="228600"/>
          </a:xfrm>
        </p:spPr>
        <p:txBody>
          <a:bodyPr/>
          <a:lstStyle/>
          <a:p>
            <a:r>
              <a:rPr lang="en-US" smtClean="0"/>
              <a:t>Online Social Media Developer’s Perspective IGDTUW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9"/>
          <a:stretch/>
        </p:blipFill>
        <p:spPr>
          <a:xfrm>
            <a:off x="279400" y="428211"/>
            <a:ext cx="11683992" cy="621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5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8"/>
          <a:stretch/>
        </p:blipFill>
        <p:spPr>
          <a:xfrm>
            <a:off x="478981" y="111494"/>
            <a:ext cx="11306619" cy="674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3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result of decision table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Total Number of instances=9134</a:t>
            </a:r>
          </a:p>
          <a:p>
            <a:r>
              <a:rPr lang="en-US" dirty="0" smtClean="0"/>
              <a:t>Number of rules=29</a:t>
            </a:r>
          </a:p>
          <a:p>
            <a:r>
              <a:rPr lang="en-US" dirty="0" smtClean="0"/>
              <a:t>Correctly Classified Instances=4296</a:t>
            </a:r>
          </a:p>
          <a:p>
            <a:r>
              <a:rPr lang="en-US" dirty="0" smtClean="0"/>
              <a:t>Incorrectly Classified Instances=4838</a:t>
            </a:r>
          </a:p>
          <a:p>
            <a:r>
              <a:rPr lang="en-US" dirty="0" smtClean="0"/>
              <a:t>Mean Absolute Error= 0.2667</a:t>
            </a:r>
          </a:p>
          <a:p>
            <a:r>
              <a:rPr lang="en-US" dirty="0" smtClean="0"/>
              <a:t>Root Mean Squared Error=0.3646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Online Social Media Developer’s Perspective IGDTUW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8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                 simple K-MEANS</a:t>
            </a:r>
            <a:endParaRPr lang="en-US" sz="40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Online Social Media Developer’s Perspective IGDTUW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9253" r="57195" b="28084"/>
          <a:stretch/>
        </p:blipFill>
        <p:spPr bwMode="auto">
          <a:xfrm>
            <a:off x="2921329" y="1757547"/>
            <a:ext cx="4714504" cy="4583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50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600825"/>
            <a:ext cx="6491288" cy="228600"/>
          </a:xfrm>
        </p:spPr>
        <p:txBody>
          <a:bodyPr/>
          <a:lstStyle/>
          <a:p>
            <a:r>
              <a:rPr lang="en-US" smtClean="0"/>
              <a:t>Online Social Media Developer’s Perspective IGDTUW</a:t>
            </a: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94" b="43182"/>
          <a:stretch/>
        </p:blipFill>
        <p:spPr bwMode="auto">
          <a:xfrm>
            <a:off x="0" y="475013"/>
            <a:ext cx="11554691" cy="4156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027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804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r>
              <a:rPr lang="en-US" sz="4800" b="1" dirty="0" smtClean="0"/>
              <a:t>RESULT OF K-MEANS ALGORITHM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714500"/>
            <a:ext cx="7848600" cy="44767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/>
              <a:t>Number of </a:t>
            </a:r>
            <a:r>
              <a:rPr lang="en-US" sz="1400" dirty="0" smtClean="0"/>
              <a:t>iterartions:13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/>
              <a:t>Within cluster sum of squared </a:t>
            </a:r>
            <a:r>
              <a:rPr lang="en-US" sz="1400" dirty="0"/>
              <a:t> : 700.2551924335353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/>
              <a:t>Clustered </a:t>
            </a:r>
            <a:r>
              <a:rPr lang="en-US" sz="1400" dirty="0" smtClean="0"/>
              <a:t>Instances</a:t>
            </a:r>
            <a:endParaRPr lang="en-US" sz="1400" dirty="0"/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 smtClean="0"/>
              <a:t>	0      </a:t>
            </a:r>
            <a:r>
              <a:rPr lang="en-US" sz="1400" dirty="0"/>
              <a:t>2402 ( 26%)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 smtClean="0"/>
              <a:t>	1      </a:t>
            </a:r>
            <a:r>
              <a:rPr lang="en-US" sz="1400" dirty="0"/>
              <a:t>2490 ( 27%)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 smtClean="0"/>
              <a:t>	2       </a:t>
            </a:r>
            <a:r>
              <a:rPr lang="en-US" sz="1400" dirty="0"/>
              <a:t>164 (  2%)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 smtClean="0"/>
              <a:t>	3      </a:t>
            </a:r>
            <a:r>
              <a:rPr lang="en-US" sz="1400" dirty="0"/>
              <a:t>3411 ( 37%)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 smtClean="0"/>
              <a:t>	4       </a:t>
            </a:r>
            <a:r>
              <a:rPr lang="en-US" sz="1400" dirty="0"/>
              <a:t>667 (  7%)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 smtClean="0"/>
              <a:t>Class </a:t>
            </a:r>
            <a:r>
              <a:rPr lang="en-US" sz="1400" dirty="0" smtClean="0"/>
              <a:t>_ Attribute :  </a:t>
            </a:r>
            <a:r>
              <a:rPr lang="en-US" sz="1400" dirty="0" err="1" smtClean="0"/>
              <a:t>main_key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/>
              <a:t>Classes to Clusters:</a:t>
            </a:r>
          </a:p>
          <a:p>
            <a:pPr marL="4572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Online Social Media Developer’s Perspective IGDTUW</a:t>
            </a:r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1" t="44400" r="45694" b="20941"/>
          <a:stretch/>
        </p:blipFill>
        <p:spPr bwMode="auto">
          <a:xfrm>
            <a:off x="3681350" y="4049484"/>
            <a:ext cx="4061361" cy="2535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152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Background</a:t>
            </a:r>
            <a:r>
              <a:rPr lang="en-US" sz="5400" b="1" dirty="0"/>
              <a:t> cont.…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8820150" cy="4462272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Why we need this type of recommender system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People  share their concerns and feelings on social media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By analysis of their Online Social Activities an NGO can connect with right set of people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We are providing a platform where a NGO can find and connect with volunteers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Social Media Developer’s Perspective IGDTUW</a:t>
            </a:r>
          </a:p>
        </p:txBody>
      </p:sp>
    </p:spTree>
    <p:extLst>
      <p:ext uri="{BB962C8B-B14F-4D97-AF65-F5344CB8AC3E}">
        <p14:creationId xmlns:p14="http://schemas.microsoft.com/office/powerpoint/2010/main" val="42604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Till now we see that logistic classification yields better results due to its less dependence on class conditional independence.</a:t>
            </a:r>
          </a:p>
          <a:p>
            <a:r>
              <a:rPr lang="en-US" dirty="0" smtClean="0"/>
              <a:t>Its performance can further be increased by using ensemble methods like Random forest .</a:t>
            </a:r>
          </a:p>
          <a:p>
            <a:r>
              <a:rPr lang="en-US" dirty="0" smtClean="0"/>
              <a:t>Lets see the implementation of random forest 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Online Social Media Developer’s Perspective IGDTUW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8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of random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Online Social Media Developer’s Perspective IGDTUW</a:t>
            </a:r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53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657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 smtClean="0">
                <a:solidFill>
                  <a:srgbClr val="FF0000"/>
                </a:solidFill>
              </a:rPr>
              <a:t>Random forest  yields best results</a:t>
            </a:r>
          </a:p>
          <a:p>
            <a:pPr marL="3657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Correctly Classified Instances        9134              100      %</a:t>
            </a:r>
          </a:p>
          <a:p>
            <a:pPr marL="3657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Incorrectly Classified Instances         0                0      %</a:t>
            </a:r>
          </a:p>
          <a:p>
            <a:pPr marL="3657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 smtClean="0"/>
              <a:t>Mean </a:t>
            </a:r>
            <a:r>
              <a:rPr lang="en-US" sz="1400" dirty="0"/>
              <a:t>absolute error                      0.0002</a:t>
            </a:r>
          </a:p>
          <a:p>
            <a:pPr marL="3657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Root mean squared error                  </a:t>
            </a:r>
            <a:r>
              <a:rPr lang="en-US" sz="1400" dirty="0" smtClean="0"/>
              <a:t>0.0052</a:t>
            </a:r>
            <a:endParaRPr lang="en-US" sz="1400" dirty="0"/>
          </a:p>
          <a:p>
            <a:pPr marL="3657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Total Number of Instances             9134     </a:t>
            </a:r>
          </a:p>
          <a:p>
            <a:pPr marL="3657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=== Detailed Accuracy By Class </a:t>
            </a:r>
            <a:r>
              <a:rPr lang="en-US" sz="1400" dirty="0" smtClean="0"/>
              <a:t>===</a:t>
            </a:r>
            <a:endParaRPr lang="en-US" sz="1400" dirty="0"/>
          </a:p>
          <a:p>
            <a:pPr marL="3657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          </a:t>
            </a:r>
            <a:r>
              <a:rPr lang="en-US" sz="1400" dirty="0" smtClean="0"/>
              <a:t>		    </a:t>
            </a:r>
            <a:r>
              <a:rPr lang="en-US" sz="1400" dirty="0"/>
              <a:t>TP Rate   FP Rate   Precision   Recall  F-Measure   ROC Area  Class</a:t>
            </a:r>
          </a:p>
          <a:p>
            <a:pPr marL="3657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                </a:t>
            </a:r>
            <a:r>
              <a:rPr lang="en-US" sz="1400" dirty="0" smtClean="0"/>
              <a:t>	         1      	   </a:t>
            </a:r>
            <a:r>
              <a:rPr lang="en-US" sz="1400" dirty="0"/>
              <a:t>0         </a:t>
            </a:r>
            <a:r>
              <a:rPr lang="en-US" sz="1400" dirty="0" smtClean="0"/>
              <a:t>        </a:t>
            </a:r>
            <a:r>
              <a:rPr lang="en-US" sz="1400" dirty="0"/>
              <a:t>1        </a:t>
            </a:r>
            <a:r>
              <a:rPr lang="en-US" sz="1400" dirty="0" smtClean="0"/>
              <a:t>      </a:t>
            </a:r>
            <a:r>
              <a:rPr lang="en-US" sz="1400" dirty="0"/>
              <a:t>1         </a:t>
            </a:r>
            <a:r>
              <a:rPr lang="en-US" sz="1400" dirty="0" smtClean="0"/>
              <a:t>          1          </a:t>
            </a:r>
            <a:r>
              <a:rPr lang="en-US" sz="1400" dirty="0"/>
              <a:t>1        yes</a:t>
            </a:r>
          </a:p>
          <a:p>
            <a:pPr marL="3657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                </a:t>
            </a:r>
            <a:r>
              <a:rPr lang="en-US" sz="1400" dirty="0" smtClean="0"/>
              <a:t>	         1         	   0                 </a:t>
            </a:r>
            <a:r>
              <a:rPr lang="en-US" sz="1400" dirty="0"/>
              <a:t>1         </a:t>
            </a:r>
            <a:r>
              <a:rPr lang="en-US" sz="1400" dirty="0" smtClean="0"/>
              <a:t>    1                    1          </a:t>
            </a:r>
            <a:r>
              <a:rPr lang="en-US" sz="1400" dirty="0"/>
              <a:t>1        no</a:t>
            </a:r>
          </a:p>
          <a:p>
            <a:pPr marL="3657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Weighted Avg.   </a:t>
            </a:r>
            <a:r>
              <a:rPr lang="en-US" sz="1400" dirty="0" smtClean="0"/>
              <a:t>	         </a:t>
            </a:r>
            <a:r>
              <a:rPr lang="en-US" sz="1400" dirty="0"/>
              <a:t>1         </a:t>
            </a:r>
            <a:r>
              <a:rPr lang="en-US" sz="1400" dirty="0" smtClean="0"/>
              <a:t>      0                1              1                    1          </a:t>
            </a:r>
            <a:r>
              <a:rPr lang="en-US" sz="1400" dirty="0"/>
              <a:t>1    </a:t>
            </a:r>
          </a:p>
          <a:p>
            <a:pPr marL="36576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400" dirty="0"/>
          </a:p>
          <a:p>
            <a:pPr marL="3657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=== Confusion Matrix ===</a:t>
            </a:r>
          </a:p>
          <a:p>
            <a:pPr marL="36576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400" dirty="0"/>
          </a:p>
          <a:p>
            <a:pPr marL="3657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   a    b   &lt;-- classified as</a:t>
            </a:r>
          </a:p>
          <a:p>
            <a:pPr marL="3657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3411    0 |    a = yes</a:t>
            </a:r>
          </a:p>
          <a:p>
            <a:pPr marL="36576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   0 5723 |    b = no</a:t>
            </a:r>
          </a:p>
          <a:p>
            <a:pPr marL="36576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Online Social Media Developer’s Perspective IGDTUW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0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000" dirty="0"/>
              <a:t>Methodology Cont..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4000" b="1" dirty="0"/>
              <a:t>Data Collection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4000" b="1" dirty="0"/>
              <a:t>Data Cleaning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4000" b="1" dirty="0"/>
              <a:t>Analysis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4000" b="1" dirty="0">
                <a:solidFill>
                  <a:schemeClr val="accent6"/>
                </a:solidFill>
              </a:rPr>
              <a:t>Results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Social Media Developer’s Perspective IGDTUW</a:t>
            </a:r>
          </a:p>
        </p:txBody>
      </p:sp>
    </p:spTree>
    <p:extLst>
      <p:ext uri="{BB962C8B-B14F-4D97-AF65-F5344CB8AC3E}">
        <p14:creationId xmlns:p14="http://schemas.microsoft.com/office/powerpoint/2010/main" val="394487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ChangeAspect="1"/>
          </p:cNvPicPr>
          <p:nvPr/>
        </p:nvPicPr>
        <p:blipFill rotWithShape="1">
          <a:blip r:embed="rId2"/>
          <a:srcRect b="15701"/>
          <a:stretch/>
        </p:blipFill>
        <p:spPr>
          <a:xfrm>
            <a:off x="1808953" y="1515726"/>
            <a:ext cx="8506622" cy="38420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8953" y="457200"/>
            <a:ext cx="8620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/>
              <a:t>Results: Who Analysis</a:t>
            </a:r>
            <a:endParaRPr lang="en-IN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1928813" y="5186363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accent6"/>
                </a:solidFill>
              </a:rPr>
              <a:t>Top 4 Relevant Users</a:t>
            </a:r>
          </a:p>
        </p:txBody>
      </p:sp>
    </p:spTree>
    <p:extLst>
      <p:ext uri="{BB962C8B-B14F-4D97-AF65-F5344CB8AC3E}">
        <p14:creationId xmlns:p14="http://schemas.microsoft.com/office/powerpoint/2010/main" val="116904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8953" y="500063"/>
            <a:ext cx="8620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/>
              <a:t>Results: What Analysis</a:t>
            </a:r>
            <a:endParaRPr lang="en-IN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1928813" y="5186363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accent6"/>
                </a:solidFill>
              </a:rPr>
              <a:t>Top 4 Relevant Users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569" y="1941016"/>
            <a:ext cx="8364437" cy="401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5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8953" y="500063"/>
            <a:ext cx="8620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/>
              <a:t>Results: Where Analysis</a:t>
            </a:r>
            <a:endParaRPr lang="en-IN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8" y="1515726"/>
            <a:ext cx="7829550" cy="3927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12545" y="5472111"/>
            <a:ext cx="6048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Fig-5 Figure Showing location of relevant users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438" y="1487152"/>
            <a:ext cx="1944793" cy="17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b="1" dirty="0"/>
              <a:t>Demonstration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5" y="1703230"/>
            <a:ext cx="8929687" cy="445468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Social Media Developer’s Perspective IGDTUW</a:t>
            </a:r>
          </a:p>
        </p:txBody>
      </p:sp>
    </p:spTree>
    <p:extLst>
      <p:ext uri="{BB962C8B-B14F-4D97-AF65-F5344CB8AC3E}">
        <p14:creationId xmlns:p14="http://schemas.microsoft.com/office/powerpoint/2010/main" val="266177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14338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/>
              <a:t>Demonstration: Authorization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0"/>
          <a:stretch/>
        </p:blipFill>
        <p:spPr bwMode="auto">
          <a:xfrm>
            <a:off x="1042988" y="1557339"/>
            <a:ext cx="9215436" cy="455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Social Media Developer’s Perspective IGDTUW</a:t>
            </a:r>
          </a:p>
        </p:txBody>
      </p:sp>
    </p:spTree>
    <p:extLst>
      <p:ext uri="{BB962C8B-B14F-4D97-AF65-F5344CB8AC3E}">
        <p14:creationId xmlns:p14="http://schemas.microsoft.com/office/powerpoint/2010/main" val="179440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800" b="1" dirty="0"/>
              <a:t>Demonstration: </a:t>
            </a:r>
            <a:r>
              <a:rPr lang="en-IN" sz="4000" b="1" dirty="0"/>
              <a:t>choose Your work domain</a:t>
            </a:r>
            <a:endParaRPr lang="en-IN" sz="48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258" y="1714500"/>
            <a:ext cx="9081484" cy="44577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Social Media Developer’s Perspective IGDTUW</a:t>
            </a:r>
          </a:p>
        </p:txBody>
      </p:sp>
    </p:spTree>
    <p:extLst>
      <p:ext uri="{BB962C8B-B14F-4D97-AF65-F5344CB8AC3E}">
        <p14:creationId xmlns:p14="http://schemas.microsoft.com/office/powerpoint/2010/main" val="202337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Objective</a:t>
            </a:r>
            <a:r>
              <a:rPr lang="en-US" sz="60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800" dirty="0"/>
              <a:t>Propose a metric that quantifies user interest.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/>
              <a:t>Mapping  user  interests  with topic(the field in which NGO work</a:t>
            </a:r>
            <a:r>
              <a:rPr lang="en-IN" sz="2800" dirty="0" smtClean="0"/>
              <a:t>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 smtClean="0"/>
              <a:t>Apply data-mining techniques to find suitable algorithm and use machine leaning . </a:t>
            </a:r>
            <a:endParaRPr lang="en-IN" sz="2800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/>
              <a:t>Develop a framework to enable NGOs connect  to OSM users.</a:t>
            </a:r>
          </a:p>
        </p:txBody>
      </p:sp>
      <p:pic>
        <p:nvPicPr>
          <p:cNvPr id="2050" name="Picture 2" descr="http://www.level5partners.com/sites/default/files/styles/seven-blog/public/field/image/building_toward_success.jpg?itok=Npy8P9Jk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1714500"/>
            <a:ext cx="477202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Social Media Developer’s Perspective IGDTUW</a:t>
            </a:r>
          </a:p>
        </p:txBody>
      </p:sp>
    </p:spTree>
    <p:extLst>
      <p:ext uri="{BB962C8B-B14F-4D97-AF65-F5344CB8AC3E}">
        <p14:creationId xmlns:p14="http://schemas.microsoft.com/office/powerpoint/2010/main" val="138241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800" b="1" dirty="0"/>
              <a:t>Demonstration: </a:t>
            </a:r>
            <a:r>
              <a:rPr lang="en-IN" sz="4000" b="1" dirty="0"/>
              <a:t>Recommended Users </a:t>
            </a:r>
            <a:endParaRPr lang="en-IN" sz="4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0" r="12001"/>
          <a:stretch/>
        </p:blipFill>
        <p:spPr>
          <a:xfrm>
            <a:off x="2800351" y="1600200"/>
            <a:ext cx="6100762" cy="439874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Social Media Developer’s Perspective IGDTUW</a:t>
            </a:r>
          </a:p>
        </p:txBody>
      </p:sp>
    </p:spTree>
    <p:extLst>
      <p:ext uri="{BB962C8B-B14F-4D97-AF65-F5344CB8AC3E}">
        <p14:creationId xmlns:p14="http://schemas.microsoft.com/office/powerpoint/2010/main" val="143731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4743" y="5355771"/>
            <a:ext cx="11030857" cy="816428"/>
          </a:xfrm>
        </p:spPr>
        <p:txBody>
          <a:bodyPr>
            <a:normAutofit fontScale="92500" lnSpcReduction="20000"/>
          </a:bodyPr>
          <a:lstStyle/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dirty="0" smtClean="0"/>
              <a:t>Nidhi (bhardwaj.sona.sb@gmail.com</a:t>
            </a:r>
            <a:r>
              <a:rPr lang="en-IN" dirty="0"/>
              <a:t>)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dirty="0" smtClean="0"/>
              <a:t>Aishwarya </a:t>
            </a:r>
            <a:r>
              <a:rPr lang="en-IN" dirty="0" smtClean="0"/>
              <a:t>(aishwarya.gupta040495@gmail.com</a:t>
            </a:r>
            <a:r>
              <a:rPr lang="en-IN" dirty="0" smtClean="0"/>
              <a:t>)</a:t>
            </a:r>
            <a:r>
              <a:rPr lang="en-IN" dirty="0"/>
              <a:t>			</a:t>
            </a:r>
            <a:endParaRPr lang="en-IN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dirty="0" smtClean="0"/>
              <a:t>Anamika (anamikakatyal.27@gmail.com</a:t>
            </a:r>
            <a:r>
              <a:rPr lang="en-IN" dirty="0"/>
              <a:t>)			</a:t>
            </a:r>
          </a:p>
        </p:txBody>
      </p:sp>
      <p:sp>
        <p:nvSpPr>
          <p:cNvPr id="4" name="Rectangle 3"/>
          <p:cNvSpPr/>
          <p:nvPr/>
        </p:nvSpPr>
        <p:spPr>
          <a:xfrm>
            <a:off x="2104572" y="580572"/>
            <a:ext cx="6836228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YOU!!</a:t>
            </a:r>
            <a:endParaRPr lang="en-US" sz="13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Social Media Developer’s Perspective IGDTUW</a:t>
            </a:r>
          </a:p>
        </p:txBody>
      </p:sp>
    </p:spTree>
    <p:extLst>
      <p:ext uri="{BB962C8B-B14F-4D97-AF65-F5344CB8AC3E}">
        <p14:creationId xmlns:p14="http://schemas.microsoft.com/office/powerpoint/2010/main" val="289289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000" dirty="0"/>
              <a:t>Methodology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4000" b="1" dirty="0">
                <a:solidFill>
                  <a:schemeClr val="accent6"/>
                </a:solidFill>
              </a:rPr>
              <a:t>Data Collection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4000" dirty="0"/>
              <a:t>Data Cleaning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4000" dirty="0"/>
              <a:t>Analysis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4000" dirty="0"/>
              <a:t>Results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Social Media Developer’s Perspective IGDTUW</a:t>
            </a:r>
          </a:p>
        </p:txBody>
      </p:sp>
    </p:spTree>
    <p:extLst>
      <p:ext uri="{BB962C8B-B14F-4D97-AF65-F5344CB8AC3E}">
        <p14:creationId xmlns:p14="http://schemas.microsoft.com/office/powerpoint/2010/main" val="187880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414338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87A91B"/>
                </a:solidFill>
              </a:rPr>
              <a:t>Methodology Cont..</a:t>
            </a:r>
            <a:endParaRPr lang="en-IN" sz="3200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062162" y="2329594"/>
            <a:ext cx="4805363" cy="4014786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Identify Keywords Expressing interests(</a:t>
            </a:r>
            <a:r>
              <a:rPr lang="en-US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eg</a:t>
            </a:r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: women welfare, child labor, help, care, animal, old age etc.)</a:t>
            </a:r>
          </a:p>
          <a:p>
            <a:pPr lvl="0"/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Data collected using Tweeter API</a:t>
            </a:r>
          </a:p>
          <a:p>
            <a:pPr lvl="0"/>
            <a:r>
              <a:rPr lang="en-US" dirty="0">
                <a:solidFill>
                  <a:schemeClr val="tx2">
                    <a:lumMod val="65000"/>
                    <a:lumOff val="35000"/>
                  </a:schemeClr>
                </a:solidFill>
              </a:rPr>
              <a:t>Extract pertinent information from the data</a:t>
            </a:r>
          </a:p>
          <a:p>
            <a:pPr marL="45720" indent="0" algn="ctr">
              <a:buNone/>
            </a:pPr>
            <a:endParaRPr lang="en-IN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Social Media Developer’s Perspective IGDTUW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81449" y="1388002"/>
            <a:ext cx="42291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u="sng" dirty="0"/>
              <a:t>Data Collection</a:t>
            </a:r>
          </a:p>
          <a:p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315200" y="2526775"/>
            <a:ext cx="4057650" cy="330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32" name="Picture 8" descr="http://2.bp.blogspot.com/-D3eAy5RSpTM/Tonlulp-dgI/AAAAAAAAAIY/u35Esq6ZgfA/s1600/Data+Collection+Proc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53" y="1757289"/>
            <a:ext cx="2434999" cy="261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2" t="58444" r="-16252" b="15949"/>
          <a:stretch/>
        </p:blipFill>
        <p:spPr bwMode="auto">
          <a:xfrm>
            <a:off x="256185" y="4621036"/>
            <a:ext cx="13011150" cy="1208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847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6000" b="1" dirty="0"/>
              <a:t>Methodology Cont..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4000" b="1" dirty="0"/>
              <a:t>Data Collection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4000" b="1" dirty="0">
                <a:solidFill>
                  <a:schemeClr val="accent6"/>
                </a:solidFill>
              </a:rPr>
              <a:t>Data Cleaning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4000" dirty="0"/>
              <a:t>Analysis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4000" dirty="0"/>
              <a:t>Results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Social Media Developer’s Perspective IGDTUW</a:t>
            </a:r>
          </a:p>
        </p:txBody>
      </p:sp>
    </p:spTree>
    <p:extLst>
      <p:ext uri="{BB962C8B-B14F-4D97-AF65-F5344CB8AC3E}">
        <p14:creationId xmlns:p14="http://schemas.microsoft.com/office/powerpoint/2010/main" val="263484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b="1" dirty="0">
                <a:solidFill>
                  <a:srgbClr val="87A91B"/>
                </a:solidFill>
              </a:rPr>
              <a:t>Methodology Cont..</a:t>
            </a:r>
            <a:endParaRPr lang="en-IN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524000" y="2338292"/>
            <a:ext cx="4491038" cy="4062508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 dirty="0"/>
              <a:t>Cleaning user data using new set of keywords defined category wise.</a:t>
            </a:r>
          </a:p>
          <a:p>
            <a:pPr lvl="0"/>
            <a:r>
              <a:rPr lang="en-US" sz="3600" dirty="0"/>
              <a:t>5 broad categories are: Child Welfare, Animal Welfare, Women Welfare, Old Age &amp; Health Care</a:t>
            </a:r>
          </a:p>
          <a:p>
            <a:pPr marL="45720" indent="0" algn="ctr">
              <a:buNone/>
            </a:pPr>
            <a:endParaRPr lang="en-IN" sz="4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Social Media Developer’s Perspective IGDTUW</a:t>
            </a:r>
          </a:p>
        </p:txBody>
      </p:sp>
      <p:pic>
        <p:nvPicPr>
          <p:cNvPr id="2050" name="Picture 2" descr="http://api.ning.com/files/GJUWm9RiaYGYeIHkM0ks5qZMBnIIQdr6C40aQqf4Yv-cMj63Rw8KJ25LJXX0nQ7XDIQuETMOSrDU-1*OS3Be16WFSg-bWah1/cleans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659" y="2338292"/>
            <a:ext cx="3829842" cy="356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23394" y="1474601"/>
            <a:ext cx="564356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u="sng" dirty="0"/>
              <a:t>Data Cleaning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218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ealth Fitness 16x9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EB3BA0-388C-4E58-A08B-951C7A9EBD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Health and fitness presentation (widescreen)</Template>
  <TotalTime>0</TotalTime>
  <Words>876</Words>
  <Application>Microsoft Office PowerPoint</Application>
  <PresentationFormat>Custom</PresentationFormat>
  <Paragraphs>192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Health Fitness 16x9</vt:lpstr>
      <vt:lpstr>DWDM PROJECT (data mining on recommendation  system)</vt:lpstr>
      <vt:lpstr>Overview</vt:lpstr>
      <vt:lpstr>Background</vt:lpstr>
      <vt:lpstr>Background cont.…</vt:lpstr>
      <vt:lpstr>Objective </vt:lpstr>
      <vt:lpstr>Methodology</vt:lpstr>
      <vt:lpstr>Methodology Cont..</vt:lpstr>
      <vt:lpstr>Methodology Cont..</vt:lpstr>
      <vt:lpstr>Methodology Cont..</vt:lpstr>
      <vt:lpstr>Methodology Cont..</vt:lpstr>
      <vt:lpstr>Methodology Cont..</vt:lpstr>
      <vt:lpstr>Methodology Cont..</vt:lpstr>
      <vt:lpstr>Methodology Cont.…</vt:lpstr>
      <vt:lpstr>Algorithms used for analysis </vt:lpstr>
      <vt:lpstr>                   NAÏVE Bayes algorithm                                            implementation  on weka</vt:lpstr>
      <vt:lpstr>PowerPoint Presentation</vt:lpstr>
      <vt:lpstr>                                                     </vt:lpstr>
      <vt:lpstr>PowerPoint Presentation</vt:lpstr>
      <vt:lpstr>  result from naïve Bayes classification </vt:lpstr>
      <vt:lpstr>                   LOGISTIC CLASSIFIER </vt:lpstr>
      <vt:lpstr>PowerPoint Presentation</vt:lpstr>
      <vt:lpstr>PowerPoint Presentation</vt:lpstr>
      <vt:lpstr>PowerPoint Presentation</vt:lpstr>
      <vt:lpstr>PowerPoint Presentation</vt:lpstr>
      <vt:lpstr>        RESULT OF LOGISTIC CLASSIFICATION</vt:lpstr>
      <vt:lpstr>                          J-48 ALGORITHM</vt:lpstr>
      <vt:lpstr>  j-48 on class label suggested=YES/NO </vt:lpstr>
      <vt:lpstr>PowerPoint Presentation</vt:lpstr>
      <vt:lpstr>PowerPoint Presentation</vt:lpstr>
      <vt:lpstr>PowerPoint Presentation</vt:lpstr>
      <vt:lpstr>       J-48 TREE FOR SUGGESTED=YES/NO</vt:lpstr>
      <vt:lpstr>                       DECISION TABLE </vt:lpstr>
      <vt:lpstr>PowerPoint Presentation</vt:lpstr>
      <vt:lpstr>PowerPoint Presentation</vt:lpstr>
      <vt:lpstr>            result of decision table </vt:lpstr>
      <vt:lpstr>                 simple K-MEANS</vt:lpstr>
      <vt:lpstr>PowerPoint Presentation</vt:lpstr>
      <vt:lpstr>PowerPoint Presentation</vt:lpstr>
      <vt:lpstr>  RESULT OF K-MEANS ALGORITHM</vt:lpstr>
      <vt:lpstr>EVALUATION</vt:lpstr>
      <vt:lpstr>Implementation of random forest</vt:lpstr>
      <vt:lpstr>CONCLUSION</vt:lpstr>
      <vt:lpstr>Methodology Cont..</vt:lpstr>
      <vt:lpstr>PowerPoint Presentation</vt:lpstr>
      <vt:lpstr>PowerPoint Presentation</vt:lpstr>
      <vt:lpstr>PowerPoint Presentation</vt:lpstr>
      <vt:lpstr>Demonstration</vt:lpstr>
      <vt:lpstr>Demonstration: Authorization</vt:lpstr>
      <vt:lpstr>Demonstration: choose Your work domain</vt:lpstr>
      <vt:lpstr>Demonstration: Recommended Users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2016-07-20T17:36:53Z</dcterms:created>
  <dcterms:modified xsi:type="dcterms:W3CDTF">2016-11-22T19:52:13Z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TC029223919991</vt:lpwstr>
  </property>
</Properties>
</file>